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61" r:id="rId4"/>
    <p:sldId id="262" r:id="rId5"/>
    <p:sldId id="263" r:id="rId6"/>
    <p:sldId id="259" r:id="rId7"/>
    <p:sldId id="264" r:id="rId8"/>
    <p:sldId id="265" r:id="rId9"/>
    <p:sldId id="260" r:id="rId10"/>
    <p:sldId id="270" r:id="rId11"/>
    <p:sldId id="266" r:id="rId12"/>
    <p:sldId id="26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E520DC9-012B-4F92-BE80-F4C835BF2137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BB15C3-A705-40FC-B105-FCD393D4D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12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5F5225-1D63-451F-85F9-0E06D65F3B81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193D1E-A491-4BD9-A564-34B249603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53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Alternatives to download searchable court cases include LexisNexis and Google Scholar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96CF3-355A-4123-9515-AB91C74A942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96CF3-355A-4123-9515-AB91C74A942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27F4-0365-49C3-B3DC-A4623C789C33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4AC0-9360-411E-9845-2062353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5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622B-954D-4954-9684-56A09AFCDBD8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4AC0-9360-411E-9845-2062353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8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CE2E-ECFF-4FA9-832C-5FA8D59D726B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4AC0-9360-411E-9845-2062353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B882-47B7-4D38-B9C6-91F80887DEE6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4AC0-9360-411E-9845-2062353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0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2A2D-80D6-415A-B0FC-2D30A4D47C7E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4AC0-9360-411E-9845-2062353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907C-B26A-4648-A748-2905A852CF59}" type="datetime1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4AC0-9360-411E-9845-2062353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1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0DA4-8D38-4D68-B46B-50B29279128A}" type="datetime1">
              <a:rPr lang="en-US" smtClean="0"/>
              <a:t>4/13/2012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4AC0-9360-411E-9845-2062353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6E2B-8BFA-4C2D-B472-B98523EB8B7B}" type="datetime1">
              <a:rPr lang="en-US" smtClean="0"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4AC0-9360-411E-9845-2062353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C039-38E5-43D5-BEFF-D259D62A54DA}" type="datetime1">
              <a:rPr lang="en-US" smtClean="0"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4AC0-9360-411E-9845-2062353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6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F2E1-ECD7-4886-801F-F72588CB470E}" type="datetime1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4AC0-9360-411E-9845-2062353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4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668F-A126-475B-A18D-29CD01867A40}" type="datetime1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4AC0-9360-411E-9845-2062353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6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4000">
              <a:srgbClr val="85C2FF"/>
            </a:gs>
            <a:gs pos="10000">
              <a:srgbClr val="C4D6EB"/>
            </a:gs>
            <a:gs pos="18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B5F0D-8E56-4AF9-93E3-7EB6ADC486EC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04AC0-9360-411E-9845-20623536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9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cap="all" dirty="0"/>
              <a:t>Information Retrieval Across Multiple Information Sources using a </a:t>
            </a:r>
            <a:r>
              <a:rPr lang="en-US" sz="4000" cap="all" dirty="0" smtClean="0"/>
              <a:t>Knowledge-Based </a:t>
            </a:r>
            <a:r>
              <a:rPr lang="en-US" sz="4000" cap="all" dirty="0"/>
              <a:t>Methodology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900" dirty="0" smtClean="0"/>
              <a:t>Siddharth </a:t>
            </a:r>
            <a:r>
              <a:rPr lang="en-US" sz="2900" dirty="0" smtClean="0"/>
              <a:t>Taduri</a:t>
            </a:r>
          </a:p>
          <a:p>
            <a:r>
              <a:rPr lang="en-US" sz="2900" dirty="0" smtClean="0"/>
              <a:t>Gloria T. Lau</a:t>
            </a:r>
          </a:p>
          <a:p>
            <a:r>
              <a:rPr lang="en-US" sz="2900" dirty="0" smtClean="0"/>
              <a:t>Kincho H. Law</a:t>
            </a:r>
          </a:p>
          <a:p>
            <a:r>
              <a:rPr lang="en-US" sz="2900" dirty="0" smtClean="0"/>
              <a:t>Jay P. Kesan</a:t>
            </a:r>
          </a:p>
          <a:p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94DF0CC0-4C0C-4F47-9E52-788EF4CFA78F}" type="datetime1">
              <a:rPr lang="en-US" sz="1800" smtClean="0"/>
              <a:t>4/13/2012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4596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C039-38E5-43D5-BEFF-D259D62A54DA}" type="datetime1">
              <a:rPr lang="en-US" sz="1800" smtClean="0"/>
              <a:pPr/>
              <a:t>4/13/2012</a:t>
            </a:fld>
            <a:endParaRPr lang="en-US" sz="1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4AC0-9360-411E-9845-20623536764B}" type="slidenum">
              <a:rPr lang="en-US" sz="1800" smtClean="0"/>
              <a:pPr/>
              <a:t>10</a:t>
            </a:fld>
            <a:endParaRPr lang="en-US" sz="1800"/>
          </a:p>
        </p:txBody>
      </p:sp>
      <p:sp>
        <p:nvSpPr>
          <p:cNvPr id="4" name="Rectangle 3"/>
          <p:cNvSpPr/>
          <p:nvPr/>
        </p:nvSpPr>
        <p:spPr>
          <a:xfrm>
            <a:off x="3971756" y="228600"/>
            <a:ext cx="1133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Goals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Lucida Sans Unicode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3716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just">
              <a:buAutoNum type="romanUcPeriod"/>
            </a:pPr>
            <a:r>
              <a:rPr lang="en-US" dirty="0" smtClean="0"/>
              <a:t>Facilitate information integration across multiple diverse information sources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US" dirty="0" smtClean="0"/>
              <a:t>This requires a standardized representation (a formal semantic model)  - </a:t>
            </a:r>
            <a:r>
              <a:rPr lang="en-US" b="1" dirty="0" smtClean="0"/>
              <a:t>Patent System Ontology</a:t>
            </a:r>
            <a:endParaRPr lang="en-US" b="1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743200"/>
            <a:ext cx="5143500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762000" y="5221069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>
              <a:buAutoNum type="romanUcPeriod" startAt="2"/>
            </a:pPr>
            <a:r>
              <a:rPr lang="en-US" dirty="0" smtClean="0"/>
              <a:t>Integrate </a:t>
            </a:r>
            <a:r>
              <a:rPr lang="en-US" dirty="0"/>
              <a:t>Domain Semantics into existing Information Retrieval and Text </a:t>
            </a:r>
            <a:r>
              <a:rPr lang="en-US" dirty="0" smtClean="0"/>
              <a:t>mining </a:t>
            </a:r>
            <a:r>
              <a:rPr lang="en-US" dirty="0"/>
              <a:t>methodologies to improve retrieval of </a:t>
            </a:r>
            <a:r>
              <a:rPr lang="en-US" dirty="0" smtClean="0"/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419612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/>
          <p:nvPr/>
        </p:nvGrpSpPr>
        <p:grpSpPr>
          <a:xfrm>
            <a:off x="1066800" y="1676400"/>
            <a:ext cx="6934200" cy="4343400"/>
            <a:chOff x="762000" y="2667000"/>
            <a:chExt cx="7467600" cy="2895600"/>
          </a:xfrm>
        </p:grpSpPr>
        <p:pic>
          <p:nvPicPr>
            <p:cNvPr id="5" name="Object 5"/>
            <p:cNvPicPr>
              <a:picLocks noChangeAspect="1" noChangeArrowheads="1"/>
            </p:cNvPicPr>
            <p:nvPr/>
          </p:nvPicPr>
          <p:blipFill>
            <a:blip r:embed="rId2" cstate="print"/>
            <a:srcRect t="-2699" b="-253"/>
            <a:stretch>
              <a:fillRect/>
            </a:stretch>
          </p:blipFill>
          <p:spPr bwMode="auto">
            <a:xfrm>
              <a:off x="914400" y="2667000"/>
              <a:ext cx="7315200" cy="289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762000" y="3124200"/>
              <a:ext cx="3657600" cy="2362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10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0" y="3048000"/>
              <a:ext cx="3250988" cy="3708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5">
                      <a:lumMod val="10000"/>
                    </a:schemeClr>
                  </a:solidFill>
                </a:rPr>
                <a:t>Patent System Ontology</a:t>
              </a:r>
              <a:endParaRPr lang="en-US" sz="2000" b="1" dirty="0">
                <a:solidFill>
                  <a:schemeClr val="accent5">
                    <a:lumMod val="10000"/>
                  </a:schemeClr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676400" y="228600"/>
            <a:ext cx="58510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Information Retrieval Framework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Lucida Sans Unicode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6FC87-C469-48C8-954F-A24CF2F6112D}" type="datetime1">
              <a:rPr lang="en-US" sz="1800" smtClean="0"/>
              <a:t>4/13/2012</a:t>
            </a:fld>
            <a:endParaRPr lang="en-US" sz="180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4AC0-9360-411E-9845-20623536764B}" type="slidenum">
              <a:rPr lang="en-US" sz="1800" smtClean="0"/>
              <a:t>11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7850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5000"/>
            <a:ext cx="8229600" cy="1143000"/>
          </a:xfrm>
        </p:spPr>
        <p:txBody>
          <a:bodyPr/>
          <a:lstStyle/>
          <a:p>
            <a:r>
              <a:rPr lang="en-US" dirty="0" smtClean="0"/>
              <a:t>Demo?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3AF-2AEE-4D7A-A7BC-751809C0FEA0}" type="datetime1">
              <a:rPr lang="en-US" sz="1800" smtClean="0"/>
              <a:t>4/13/2012</a:t>
            </a:fld>
            <a:endParaRPr lang="en-US" sz="1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4AC0-9360-411E-9845-20623536764B}" type="slidenum">
              <a:rPr lang="en-US" sz="1800" smtClean="0"/>
              <a:t>12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4160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loud 10"/>
          <p:cNvSpPr/>
          <p:nvPr/>
        </p:nvSpPr>
        <p:spPr>
          <a:xfrm>
            <a:off x="211913" y="1600200"/>
            <a:ext cx="4953000" cy="3810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0CC0-4C0C-4F47-9E52-788EF4CFA78F}" type="datetime1">
              <a:rPr lang="en-US" sz="1800" smtClean="0"/>
              <a:t>4/13/2012</a:t>
            </a:fld>
            <a:endParaRPr lang="en-US" sz="1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4AC0-9360-411E-9845-20623536764B}" type="slidenum">
              <a:rPr lang="en-US" sz="1800" smtClean="0"/>
              <a:t>2</a:t>
            </a:fld>
            <a:endParaRPr lang="en-US" sz="1800"/>
          </a:p>
        </p:txBody>
      </p:sp>
      <p:sp>
        <p:nvSpPr>
          <p:cNvPr id="6" name="Rounded Rectangle 5"/>
          <p:cNvSpPr/>
          <p:nvPr/>
        </p:nvSpPr>
        <p:spPr>
          <a:xfrm>
            <a:off x="1507313" y="2209800"/>
            <a:ext cx="1371600" cy="685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rgbClr val="D0E2E9">
                    <a:lumMod val="10000"/>
                  </a:srgbClr>
                </a:solidFill>
              </a:rPr>
              <a:t>Issued Patents and Applications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69113" y="2971800"/>
            <a:ext cx="1371600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rgbClr val="D0E2E9">
                    <a:lumMod val="10000"/>
                  </a:srgbClr>
                </a:solidFill>
              </a:rPr>
              <a:t>Court Cases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55113" y="2590800"/>
            <a:ext cx="1371600" cy="68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rgbClr val="D0E2E9">
                    <a:lumMod val="10000"/>
                  </a:srgbClr>
                </a:solidFill>
              </a:rPr>
              <a:t>File Wrappers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878913" y="3581400"/>
            <a:ext cx="1371600" cy="685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5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rgbClr val="D0E2E9">
                    <a:lumMod val="10000"/>
                  </a:srgbClr>
                </a:solidFill>
              </a:rPr>
              <a:t>Technical Publications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354913" y="3733800"/>
            <a:ext cx="1371600" cy="685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rgbClr val="D0E2E9">
                    <a:lumMod val="10000"/>
                  </a:srgbClr>
                </a:solidFill>
              </a:rPr>
              <a:t>Regulations and Laws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8113" y="1524000"/>
            <a:ext cx="1544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Patent System</a:t>
            </a:r>
            <a:endParaRPr lang="en-US" b="1" u="sng" dirty="0"/>
          </a:p>
        </p:txBody>
      </p:sp>
      <p:sp>
        <p:nvSpPr>
          <p:cNvPr id="13" name="TextBox 16"/>
          <p:cNvSpPr txBox="1"/>
          <p:nvPr/>
        </p:nvSpPr>
        <p:spPr>
          <a:xfrm>
            <a:off x="4860113" y="1640681"/>
            <a:ext cx="3902887" cy="369331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Perpetua" pitchFamily="16" charset="0"/>
                <a:ea typeface="宋体" charset="-122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Perpetua" pitchFamily="16" charset="0"/>
                <a:ea typeface="宋体" charset="-122"/>
                <a:cs typeface="+mn-cs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Perpetua" pitchFamily="16" charset="0"/>
                <a:ea typeface="宋体" charset="-122"/>
                <a:cs typeface="+mn-cs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Perpetua" pitchFamily="16" charset="0"/>
                <a:ea typeface="宋体" charset="-122"/>
                <a:cs typeface="+mn-cs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Perpetua" pitchFamily="16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Perpetua" pitchFamily="16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Perpetua" pitchFamily="16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Perpetua" pitchFamily="16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Perpetua" pitchFamily="16" charset="0"/>
                <a:ea typeface="宋体" charset="-122"/>
                <a:cs typeface="+mn-cs"/>
              </a:defRPr>
            </a:lvl9pPr>
          </a:lstStyle>
          <a:p>
            <a:pPr algn="ctr"/>
            <a:r>
              <a:rPr lang="en-US" b="1" u="sng" dirty="0" smtClean="0">
                <a:solidFill>
                  <a:schemeClr val="tx1"/>
                </a:solidFill>
                <a:latin typeface="+mj-lt"/>
              </a:rPr>
              <a:t>Technology Firms’ Concerns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 Can I get patent protection for my innovation?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 Do I build or do I buy related technologies?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 What are my competitors doing? 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 How strong are their patents? 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 Am I perhaps infringing on someone else’s patents? 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 Is so, are those patents valid? 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 Have they been enforced in court?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 Has their validity been challenged in court?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6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3200" y="533400"/>
            <a:ext cx="37946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Patents Documents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58F-4FEE-464A-948E-BFF30B82A62E}" type="slidenum">
              <a:rPr lang="en-US" sz="1800" smtClean="0">
                <a:solidFill>
                  <a:srgbClr val="545472"/>
                </a:solidFill>
              </a:rPr>
              <a:pPr/>
              <a:t>3</a:t>
            </a:fld>
            <a:endParaRPr lang="en-US" sz="1800" dirty="0">
              <a:solidFill>
                <a:srgbClr val="54547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063047"/>
              </p:ext>
            </p:extLst>
          </p:nvPr>
        </p:nvGraphicFramePr>
        <p:xfrm>
          <a:off x="609600" y="1371600"/>
          <a:ext cx="8077200" cy="4693920"/>
        </p:xfrm>
        <a:graphic>
          <a:graphicData uri="http://schemas.openxmlformats.org/drawingml/2006/table">
            <a:tbl>
              <a:tblPr firstRow="1" firstCol="1" bandRow="1"/>
              <a:tblGrid>
                <a:gridCol w="8077200"/>
              </a:tblGrid>
              <a:tr h="4579461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United States Patent 5,955,422: “Production of Erthropoietin”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September 21, 1999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 indent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Abstract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Disclosed are novel polypeptides possessing part or all of the primary structural conformation … of mammalian erythropoietin ("EPO") … polynucleotides in a heterologous cellular or viral sample prepared from, e.g., DNA present in a plasmid or viral-borne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cDNA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 or genomic DNA "library“…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Inventors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:	Lin; Fu-Kuen (Thousand Oaks, CA)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Assignee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:	Kirin-Amgen, Inc. (Thousand Oaks, CA)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…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Claims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A pharmaceutical composition comprising a therapeutically effective amount of human erythropoietin …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Description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 indent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….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E701-4FBA-4CEE-B5D8-37D532929B5C}" type="datetime1">
              <a:rPr lang="en-US" sz="1800" smtClean="0"/>
              <a:t>4/13/2012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1023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2057400" y="4343399"/>
            <a:ext cx="5562600" cy="2127111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90800" y="3654355"/>
            <a:ext cx="1752600" cy="381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38500" y="1981200"/>
            <a:ext cx="2971800" cy="381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3200400" y="1066800"/>
            <a:ext cx="2971800" cy="381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5200" y="101025"/>
            <a:ext cx="24304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Court Cases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09800" y="838200"/>
            <a:ext cx="5029200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927 F.2d 1200 (1991)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AMGEN, INC., Plaintiff/Cross-Appellant,</a:t>
            </a:r>
            <a:b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v.</a:t>
            </a:r>
            <a:b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CHUGAI PHARMACEUTICAL CO., LTD., and Genetics Institute, Inc., Defendants-Appellants.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Nos. 90-1273, 90-1275.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United States Court of Appeals, Federal Circuit.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March 5, 1991.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Suggestion for Rehearing Declined May 20, 1991.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…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Before MARKEY, LOURIE and CLEVENGER, Circuit Judges.</a:t>
            </a:r>
          </a:p>
          <a:p>
            <a:r>
              <a:rPr lang="en-US" sz="10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10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PATENTS</a:t>
            </a:r>
          </a:p>
          <a:p>
            <a:pPr algn="just"/>
            <a:r>
              <a:rPr lang="en-US" sz="10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1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June 30, 1987, the United States Patent and Trademark Office (PTO) issued to Dr. Rodney </a:t>
            </a:r>
            <a:r>
              <a:rPr lang="en-US" sz="10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Hewick</a:t>
            </a:r>
            <a:r>
              <a:rPr lang="en-US" sz="1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U.S. Patent 4,677,195</a:t>
            </a:r>
            <a:r>
              <a:rPr lang="en-US" sz="1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entitled "Method for the Purification of Erythropoietin and Erythropoietin Compositions" (the '195 patent). The patent claims both homogeneous EPO and compositions thereof and a method for purifying human EPO using reverse phase high performance liquid chromatography. The method claims are not before us. The relevant claims of the '195 patent are:</a:t>
            </a:r>
          </a:p>
          <a:p>
            <a:pPr marL="342900" indent="-342900" algn="just">
              <a:buAutoNum type="arabicPeriod"/>
            </a:pPr>
            <a:r>
              <a:rPr lang="en-US" sz="10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Homogeneous </a:t>
            </a:r>
            <a:r>
              <a:rPr lang="en-US" sz="1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erythropoietin characterized by a molecular weight of about 34,000 </a:t>
            </a:r>
            <a:r>
              <a:rPr lang="en-US" sz="10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daltons</a:t>
            </a:r>
            <a:r>
              <a:rPr lang="en-US" sz="1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on SDS PAGE, movement as a single peak on reverse phase high performance liquid chromatography and a specific activity of at least 160,000 IU per absorbance unit at 280 nanometers</a:t>
            </a:r>
            <a:r>
              <a:rPr lang="en-US" sz="10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10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	* </a:t>
            </a:r>
            <a:r>
              <a:rPr lang="en-US" sz="1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* * * * </a:t>
            </a:r>
            <a:r>
              <a:rPr lang="en-US" sz="10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 marL="342900" indent="-342900" algn="just">
              <a:buAutoNum type="arabicPeriod" startAt="3"/>
            </a:pPr>
            <a:r>
              <a:rPr lang="en-US" sz="10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pharmaceutical composition for the treatment of anemia comprising a therapeutically effective amount of the homogeneous erythropoietin of claim 1 in a pharmaceutically acceptable vehicle</a:t>
            </a:r>
            <a:r>
              <a:rPr lang="en-US" sz="10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AutoNum type="arabicPeriod" startAt="3"/>
            </a:pPr>
            <a:r>
              <a:rPr lang="en-US" sz="10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Homogeneous </a:t>
            </a:r>
            <a:r>
              <a:rPr lang="en-US" sz="1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erythropoietin characterized by a molecular weight of about 34,000 </a:t>
            </a:r>
            <a:r>
              <a:rPr lang="en-US" sz="10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daltons</a:t>
            </a:r>
            <a:r>
              <a:rPr lang="en-US" sz="1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on SDS PAGE, movement as a single peak on reverse phase high performance liquid chromatography and a specific activity of at least about 160,000 IU per absorbance unit at 280 nanometers</a:t>
            </a:r>
            <a:r>
              <a:rPr lang="en-US" sz="10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5E35-4137-447A-B461-85F1C744ABCF}" type="datetime1">
              <a:rPr lang="en-US" sz="1800" smtClean="0">
                <a:solidFill>
                  <a:srgbClr val="545472"/>
                </a:solidFill>
              </a:rPr>
              <a:t>4/13/2012</a:t>
            </a:fld>
            <a:endParaRPr lang="en-US" sz="1800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58F-4FEE-464A-948E-BFF30B82A62E}" type="slidenum">
              <a:rPr lang="en-US" sz="1800" smtClean="0">
                <a:solidFill>
                  <a:srgbClr val="545472"/>
                </a:solidFill>
              </a:rPr>
              <a:pPr/>
              <a:t>4</a:t>
            </a:fld>
            <a:endParaRPr lang="en-US" sz="1800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39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79395" y="304800"/>
            <a:ext cx="41024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Patent File Wrappers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2286000" y="1447800"/>
            <a:ext cx="5029200" cy="4419600"/>
            <a:chOff x="228600" y="1295400"/>
            <a:chExt cx="5638800" cy="44196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pic>
          <p:nvPicPr>
            <p:cNvPr id="5122" name="Picture 4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19400" y="1295400"/>
              <a:ext cx="3048000" cy="441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8600" y="1524000"/>
              <a:ext cx="2495550" cy="3962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8" name="Right Arrow 7"/>
            <p:cNvSpPr/>
            <p:nvPr/>
          </p:nvSpPr>
          <p:spPr>
            <a:xfrm>
              <a:off x="1905000" y="4953000"/>
              <a:ext cx="838200" cy="152400"/>
            </a:xfrm>
            <a:prstGeom prst="rightArrow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10000"/>
                  </a:schemeClr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4876800"/>
              <a:ext cx="1524000" cy="381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10000"/>
                  </a:schemeClr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971800" y="115466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</a:rPr>
              <a:t>Events</a:t>
            </a:r>
            <a:endParaRPr lang="en-US" b="1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2600" y="9906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10000"/>
                  </a:schemeClr>
                </a:solidFill>
              </a:rPr>
              <a:t>Text</a:t>
            </a:r>
            <a:endParaRPr lang="en-US" b="1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1933-4C3A-43C7-A8AB-5DF4891082DA}" type="datetime1">
              <a:rPr lang="en-US" sz="1800" smtClean="0">
                <a:solidFill>
                  <a:srgbClr val="545472"/>
                </a:solidFill>
              </a:rPr>
              <a:t>4/13/2012</a:t>
            </a:fld>
            <a:endParaRPr lang="en-US" sz="1800">
              <a:solidFill>
                <a:srgbClr val="545472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58F-4FEE-464A-948E-BFF30B82A62E}" type="slidenum">
              <a:rPr lang="en-US" sz="1800" smtClean="0">
                <a:solidFill>
                  <a:srgbClr val="545472"/>
                </a:solidFill>
              </a:rPr>
              <a:pPr/>
              <a:t>5</a:t>
            </a:fld>
            <a:endParaRPr lang="en-US" sz="1800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7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679395" y="304800"/>
            <a:ext cx="38872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Scientific Publications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Lucida Sans Unicode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0" y="1483816"/>
            <a:ext cx="4572000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&lt;</a:t>
            </a:r>
            <a:r>
              <a:rPr lang="en-US" sz="1200" b="1" dirty="0" err="1">
                <a:solidFill>
                  <a:srgbClr val="000000"/>
                </a:solidFill>
                <a:latin typeface="Times New Roman"/>
              </a:rPr>
              <a:t>PubmedArticle</a:t>
            </a:r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&gt;</a:t>
            </a:r>
          </a:p>
          <a:p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    &lt;</a:t>
            </a:r>
            <a:r>
              <a:rPr lang="en-US" sz="1200" b="1" dirty="0" err="1">
                <a:solidFill>
                  <a:srgbClr val="000000"/>
                </a:solidFill>
                <a:latin typeface="Times New Roman"/>
              </a:rPr>
              <a:t>MedlineCitation</a:t>
            </a:r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 Owner="NLM" Status="MEDLINE"&gt;</a:t>
            </a:r>
          </a:p>
          <a:p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        &lt;PMID&gt;10022466&lt;/PMID&gt;</a:t>
            </a:r>
          </a:p>
          <a:p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        &lt;</a:t>
            </a:r>
            <a:r>
              <a:rPr lang="en-US" sz="1200" b="1" dirty="0" err="1">
                <a:solidFill>
                  <a:srgbClr val="000000"/>
                </a:solidFill>
                <a:latin typeface="Times New Roman"/>
              </a:rPr>
              <a:t>DateCreated</a:t>
            </a:r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&gt;</a:t>
            </a:r>
          </a:p>
          <a:p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            &lt;Year&gt;1999&lt;/Year&gt; &lt;Month&gt;02&lt;/Month&gt; &lt;Day&gt;25&lt;/Day&gt;</a:t>
            </a:r>
          </a:p>
          <a:p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        &lt;/</a:t>
            </a:r>
            <a:r>
              <a:rPr lang="en-US" sz="1200" b="1" dirty="0" err="1">
                <a:solidFill>
                  <a:srgbClr val="000000"/>
                </a:solidFill>
                <a:latin typeface="Times New Roman"/>
              </a:rPr>
              <a:t>DateCreated</a:t>
            </a:r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&gt;</a:t>
            </a:r>
          </a:p>
          <a:p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        ….</a:t>
            </a:r>
          </a:p>
          <a:p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        &lt;Article </a:t>
            </a:r>
            <a:r>
              <a:rPr lang="en-US" sz="1200" b="1" dirty="0" err="1">
                <a:solidFill>
                  <a:srgbClr val="000000"/>
                </a:solidFill>
                <a:latin typeface="Times New Roman"/>
              </a:rPr>
              <a:t>PubModel</a:t>
            </a:r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="Print"&gt;</a:t>
            </a:r>
          </a:p>
          <a:p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            &lt;Journal&gt;</a:t>
            </a:r>
          </a:p>
          <a:p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                ….</a:t>
            </a:r>
          </a:p>
          <a:p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                &lt;</a:t>
            </a:r>
            <a:r>
              <a:rPr lang="en-US" sz="1200" b="1" dirty="0" err="1">
                <a:solidFill>
                  <a:srgbClr val="000000"/>
                </a:solidFill>
                <a:latin typeface="Times New Roman"/>
              </a:rPr>
              <a:t>JournalIssue</a:t>
            </a:r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Times New Roman"/>
              </a:rPr>
              <a:t>CitedMedium</a:t>
            </a:r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="Print"&gt;</a:t>
            </a:r>
          </a:p>
          <a:p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                    &lt;Volume&gt;84&lt;/Volume&gt; &lt;Issue&gt;2&lt;/Issue&gt;</a:t>
            </a:r>
          </a:p>
          <a:p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                    ….</a:t>
            </a:r>
          </a:p>
          <a:p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                &lt;/</a:t>
            </a:r>
            <a:r>
              <a:rPr lang="en-US" sz="1200" b="1" dirty="0" err="1">
                <a:solidFill>
                  <a:srgbClr val="000000"/>
                </a:solidFill>
                <a:latin typeface="Times New Roman"/>
              </a:rPr>
              <a:t>JournalIssue</a:t>
            </a:r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&gt;</a:t>
            </a:r>
          </a:p>
          <a:p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                &lt;Title&gt;The Journal of clinical endocrinology and </a:t>
            </a:r>
            <a:r>
              <a:rPr lang="en-US" sz="1200" b="1" dirty="0" smtClean="0">
                <a:solidFill>
                  <a:srgbClr val="000000"/>
                </a:solidFill>
                <a:latin typeface="Times New Roman"/>
              </a:rPr>
              <a:t>	metabolism</a:t>
            </a:r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&lt;/Title&gt;</a:t>
            </a:r>
          </a:p>
          <a:p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                &lt;</a:t>
            </a:r>
            <a:r>
              <a:rPr lang="en-US" sz="1200" b="1" dirty="0" err="1">
                <a:solidFill>
                  <a:srgbClr val="000000"/>
                </a:solidFill>
                <a:latin typeface="Times New Roman"/>
              </a:rPr>
              <a:t>ISOAbbreviation</a:t>
            </a:r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&gt;J. </a:t>
            </a:r>
            <a:r>
              <a:rPr lang="en-US" sz="1200" b="1" dirty="0" err="1">
                <a:solidFill>
                  <a:srgbClr val="000000"/>
                </a:solidFill>
                <a:latin typeface="Times New Roman"/>
              </a:rPr>
              <a:t>Clin</a:t>
            </a:r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en-US" sz="1200" b="1" dirty="0" err="1">
                <a:solidFill>
                  <a:srgbClr val="000000"/>
                </a:solidFill>
                <a:latin typeface="Times New Roman"/>
              </a:rPr>
              <a:t>Endocrinol</a:t>
            </a:r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en-US" sz="1200" b="1" dirty="0" err="1">
                <a:solidFill>
                  <a:srgbClr val="000000"/>
                </a:solidFill>
                <a:latin typeface="Times New Roman"/>
              </a:rPr>
              <a:t>Metab</a:t>
            </a:r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.&lt;/</a:t>
            </a:r>
            <a:r>
              <a:rPr lang="en-US" sz="1200" b="1" dirty="0" err="1">
                <a:solidFill>
                  <a:srgbClr val="000000"/>
                </a:solidFill>
                <a:latin typeface="Times New Roman"/>
              </a:rPr>
              <a:t>ISOAbbreviation</a:t>
            </a:r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&gt;</a:t>
            </a:r>
          </a:p>
          <a:p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            &lt;/Journal&gt;</a:t>
            </a:r>
          </a:p>
          <a:p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            &lt;</a:t>
            </a:r>
            <a:r>
              <a:rPr lang="en-US" sz="1200" b="1" dirty="0" err="1">
                <a:solidFill>
                  <a:srgbClr val="000000"/>
                </a:solidFill>
                <a:latin typeface="Times New Roman"/>
              </a:rPr>
              <a:t>ArticleTitle</a:t>
            </a:r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&gt;About the use … of an ACTH 1-39 ….&lt;/</a:t>
            </a:r>
            <a:r>
              <a:rPr lang="en-US" sz="1200" b="1" dirty="0" err="1">
                <a:solidFill>
                  <a:srgbClr val="000000"/>
                </a:solidFill>
                <a:latin typeface="Times New Roman"/>
              </a:rPr>
              <a:t>ArticleTitle</a:t>
            </a:r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&gt;</a:t>
            </a:r>
          </a:p>
          <a:p>
            <a:r>
              <a:rPr lang="en-US" sz="1200" b="1" dirty="0">
                <a:solidFill>
                  <a:srgbClr val="000000"/>
                </a:solidFill>
                <a:latin typeface="Times New Roman"/>
              </a:rPr>
              <a:t>            ….</a:t>
            </a: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2283-FD48-42DD-8778-438D24CF8B05}" type="datetime1">
              <a:rPr lang="en-US" sz="1800" smtClean="0"/>
              <a:t>4/13/2012</a:t>
            </a:fld>
            <a:endParaRPr lang="en-US" sz="180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4AC0-9360-411E-9845-20623536764B}" type="slidenum">
              <a:rPr lang="en-US" sz="1800" smtClean="0"/>
              <a:t>6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4899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85800" y="1181100"/>
            <a:ext cx="8001000" cy="4229100"/>
            <a:chOff x="304800" y="1828800"/>
            <a:chExt cx="8382000" cy="3429000"/>
          </a:xfrm>
        </p:grpSpPr>
        <p:grpSp>
          <p:nvGrpSpPr>
            <p:cNvPr id="4" name="Group 3"/>
            <p:cNvGrpSpPr/>
            <p:nvPr/>
          </p:nvGrpSpPr>
          <p:grpSpPr>
            <a:xfrm>
              <a:off x="304800" y="1828800"/>
              <a:ext cx="8382000" cy="3429000"/>
              <a:chOff x="609600" y="1828800"/>
              <a:chExt cx="9144000" cy="34290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3962400" y="2819400"/>
                <a:ext cx="3124200" cy="2438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 u="sng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PATENT</a:t>
                </a:r>
              </a:p>
              <a:p>
                <a:pPr algn="ctr"/>
                <a:endParaRPr lang="en-US" sz="1000" b="1" u="sng" dirty="0" smtClean="0">
                  <a:solidFill>
                    <a:schemeClr val="accent5">
                      <a:lumMod val="10000"/>
                    </a:schemeClr>
                  </a:solidFill>
                </a:endParaRPr>
              </a:p>
              <a:p>
                <a:pPr algn="ctr"/>
                <a:r>
                  <a:rPr lang="en-US" sz="1000" b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United </a:t>
                </a:r>
                <a:r>
                  <a:rPr lang="en-US" sz="1000" b="1" dirty="0">
                    <a:solidFill>
                      <a:schemeClr val="accent5">
                        <a:lumMod val="10000"/>
                      </a:schemeClr>
                    </a:solidFill>
                  </a:rPr>
                  <a:t>States </a:t>
                </a:r>
                <a:r>
                  <a:rPr lang="en-US" sz="1000" b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Patent</a:t>
                </a:r>
                <a:r>
                  <a:rPr lang="en-US" sz="1000" i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, 5,955,422</a:t>
                </a:r>
              </a:p>
              <a:p>
                <a:pPr algn="ctr"/>
                <a:r>
                  <a:rPr lang="en-US" sz="1000" b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September </a:t>
                </a:r>
                <a:r>
                  <a:rPr lang="en-US" sz="1000" b="1" dirty="0">
                    <a:solidFill>
                      <a:schemeClr val="accent5">
                        <a:lumMod val="10000"/>
                      </a:schemeClr>
                    </a:solidFill>
                  </a:rPr>
                  <a:t>21, </a:t>
                </a:r>
                <a:r>
                  <a:rPr lang="en-US" sz="1000" b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1999</a:t>
                </a:r>
              </a:p>
              <a:p>
                <a:pPr algn="ctr"/>
                <a:r>
                  <a:rPr lang="en-US" sz="1000" b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Production </a:t>
                </a:r>
                <a:r>
                  <a:rPr lang="en-US" sz="1000" b="1" dirty="0">
                    <a:solidFill>
                      <a:schemeClr val="accent5">
                        <a:lumMod val="10000"/>
                      </a:schemeClr>
                    </a:solidFill>
                  </a:rPr>
                  <a:t>of </a:t>
                </a:r>
                <a:r>
                  <a:rPr lang="en-US" sz="1000" b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erthropoietin</a:t>
                </a:r>
              </a:p>
              <a:p>
                <a:pPr algn="just"/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/>
                </a:r>
                <a:b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</a:br>
                <a:r>
                  <a:rPr lang="en-US" sz="1000" b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Abstract: </a:t>
                </a:r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Disclosed are novel </a:t>
                </a:r>
                <a:r>
                  <a:rPr lang="en-US" sz="1000" i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polypeptide</a:t>
                </a:r>
                <a:r>
                  <a:rPr lang="en-US" sz="1000" b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s</a:t>
                </a:r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 possessing part or all of the primary structural conformation and one or more of the biological properties of mammalian </a:t>
                </a:r>
                <a:r>
                  <a:rPr lang="en-US" sz="1000" i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erythropoietin ("EPO") </a:t>
                </a:r>
                <a:r>
                  <a:rPr lang="en-US" sz="1000" b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…</a:t>
                </a:r>
              </a:p>
              <a:p>
                <a:pPr algn="just"/>
                <a:endParaRPr lang="en-US" sz="1000" dirty="0">
                  <a:solidFill>
                    <a:schemeClr val="accent5">
                      <a:lumMod val="10000"/>
                    </a:schemeClr>
                  </a:solidFill>
                </a:endParaRPr>
              </a:p>
              <a:p>
                <a:r>
                  <a:rPr lang="en-US" sz="1000" b="1" dirty="0">
                    <a:solidFill>
                      <a:schemeClr val="accent5">
                        <a:lumMod val="10000"/>
                      </a:schemeClr>
                    </a:solidFill>
                  </a:rPr>
                  <a:t>Inventors</a:t>
                </a:r>
                <a:r>
                  <a:rPr lang="en-US" sz="1000" b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: </a:t>
                </a:r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Lin</a:t>
                </a:r>
                <a:r>
                  <a:rPr lang="en-US" sz="1000" dirty="0">
                    <a:solidFill>
                      <a:schemeClr val="accent5">
                        <a:lumMod val="10000"/>
                      </a:schemeClr>
                    </a:solidFill>
                  </a:rPr>
                  <a:t>; Fu-</a:t>
                </a:r>
                <a:r>
                  <a:rPr lang="en-US" sz="1000" dirty="0" err="1">
                    <a:solidFill>
                      <a:schemeClr val="accent5">
                        <a:lumMod val="10000"/>
                      </a:schemeClr>
                    </a:solidFill>
                  </a:rPr>
                  <a:t>Kuen</a:t>
                </a:r>
                <a:r>
                  <a:rPr lang="en-US" sz="1000" dirty="0">
                    <a:solidFill>
                      <a:schemeClr val="accent5">
                        <a:lumMod val="10000"/>
                      </a:schemeClr>
                    </a:solidFill>
                  </a:rPr>
                  <a:t> (Thousand Oaks, </a:t>
                </a:r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CA)</a:t>
                </a:r>
              </a:p>
              <a:p>
                <a:r>
                  <a:rPr lang="en-US" sz="1000" i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Assignee: Kirin-Amgen</a:t>
                </a:r>
                <a:r>
                  <a:rPr lang="en-US" sz="1000" i="1" dirty="0">
                    <a:solidFill>
                      <a:schemeClr val="accent5">
                        <a:lumMod val="10000"/>
                      </a:schemeClr>
                    </a:solidFill>
                  </a:rPr>
                  <a:t>, Inc</a:t>
                </a:r>
                <a:r>
                  <a:rPr lang="en-US" sz="1000" dirty="0">
                    <a:solidFill>
                      <a:schemeClr val="accent5">
                        <a:lumMod val="10000"/>
                      </a:schemeClr>
                    </a:solidFill>
                  </a:rPr>
                  <a:t>. (Thousand Oaks, CA) </a:t>
                </a:r>
                <a:br>
                  <a:rPr lang="en-US" sz="1000" dirty="0">
                    <a:solidFill>
                      <a:schemeClr val="accent5">
                        <a:lumMod val="10000"/>
                      </a:schemeClr>
                    </a:solidFill>
                  </a:rPr>
                </a:br>
                <a:r>
                  <a:rPr lang="en-US" sz="1000" b="1" dirty="0">
                    <a:solidFill>
                      <a:schemeClr val="accent5">
                        <a:lumMod val="10000"/>
                      </a:schemeClr>
                    </a:solidFill>
                  </a:rPr>
                  <a:t>Appl. No</a:t>
                </a:r>
                <a:r>
                  <a:rPr lang="en-US" sz="1000" b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.:</a:t>
                </a:r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 08/100,197</a:t>
                </a:r>
              </a:p>
              <a:p>
                <a:r>
                  <a:rPr lang="en-US" sz="1000" b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Filed: </a:t>
                </a:r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August </a:t>
                </a:r>
                <a:r>
                  <a:rPr lang="en-US" sz="1000" dirty="0">
                    <a:solidFill>
                      <a:schemeClr val="accent5">
                        <a:lumMod val="10000"/>
                      </a:schemeClr>
                    </a:solidFill>
                  </a:rPr>
                  <a:t>2, </a:t>
                </a:r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1993.</a:t>
                </a:r>
                <a:endParaRPr lang="en-US" sz="1000" dirty="0">
                  <a:solidFill>
                    <a:schemeClr val="accent5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09600" y="1828800"/>
                <a:ext cx="3276600" cy="2590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 u="sng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COURT CASE</a:t>
                </a:r>
              </a:p>
              <a:p>
                <a:pPr algn="ctr"/>
                <a:endParaRPr lang="en-US" sz="1000" b="1" u="sng" dirty="0" smtClean="0">
                  <a:solidFill>
                    <a:schemeClr val="accent5">
                      <a:lumMod val="10000"/>
                    </a:schemeClr>
                  </a:solidFill>
                </a:endParaRPr>
              </a:p>
              <a:p>
                <a:pPr algn="ctr"/>
                <a:r>
                  <a:rPr lang="en-US" sz="1000" b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314 </a:t>
                </a:r>
                <a:r>
                  <a:rPr lang="en-US" sz="1000" b="1" dirty="0">
                    <a:solidFill>
                      <a:schemeClr val="accent5">
                        <a:lumMod val="10000"/>
                      </a:schemeClr>
                    </a:solidFill>
                  </a:rPr>
                  <a:t>F.3d 1313 (2003</a:t>
                </a:r>
                <a:r>
                  <a:rPr lang="en-US" sz="1000" b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)</a:t>
                </a:r>
              </a:p>
              <a:p>
                <a:pPr algn="just"/>
                <a:r>
                  <a:rPr lang="en-US" sz="1000" i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AMGEN</a:t>
                </a:r>
                <a:r>
                  <a:rPr lang="en-US" sz="1000" i="1" dirty="0">
                    <a:solidFill>
                      <a:schemeClr val="accent5">
                        <a:lumMod val="10000"/>
                      </a:schemeClr>
                    </a:solidFill>
                  </a:rPr>
                  <a:t> INC</a:t>
                </a:r>
                <a:r>
                  <a:rPr lang="en-US" sz="1000" b="1" dirty="0">
                    <a:solidFill>
                      <a:schemeClr val="accent5">
                        <a:lumMod val="10000"/>
                      </a:schemeClr>
                    </a:solidFill>
                  </a:rPr>
                  <a:t>.</a:t>
                </a:r>
                <a:r>
                  <a:rPr lang="en-US" sz="1000" dirty="0">
                    <a:solidFill>
                      <a:schemeClr val="accent5">
                        <a:lumMod val="10000"/>
                      </a:schemeClr>
                    </a:solidFill>
                  </a:rPr>
                  <a:t>, Plaintiff-Cross </a:t>
                </a:r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Appellant v. HOECHST </a:t>
                </a:r>
                <a:r>
                  <a:rPr lang="en-US" sz="1000" dirty="0">
                    <a:solidFill>
                      <a:schemeClr val="accent5">
                        <a:lumMod val="10000"/>
                      </a:schemeClr>
                    </a:solidFill>
                  </a:rPr>
                  <a:t>MARION ROUSSEL, INC. (now known as Aventis Pharmaceuticals, Inc.) and Transkaryotic Therapies, Inc., Defendants-Appellants</a:t>
                </a:r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.</a:t>
                </a:r>
              </a:p>
              <a:p>
                <a:pPr algn="ctr"/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…</a:t>
                </a:r>
                <a:endParaRPr lang="en-US" sz="1000" dirty="0">
                  <a:solidFill>
                    <a:schemeClr val="accent5">
                      <a:lumMod val="10000"/>
                    </a:schemeClr>
                  </a:solidFill>
                </a:endParaRPr>
              </a:p>
              <a:p>
                <a:pPr algn="just"/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Plaintiff-Cross </a:t>
                </a:r>
                <a:r>
                  <a:rPr lang="en-US" sz="1000" dirty="0">
                    <a:solidFill>
                      <a:schemeClr val="accent5">
                        <a:lumMod val="10000"/>
                      </a:schemeClr>
                    </a:solidFill>
                  </a:rPr>
                  <a:t>Appellant </a:t>
                </a:r>
                <a:r>
                  <a:rPr lang="en-US" sz="1000" i="1" dirty="0">
                    <a:solidFill>
                      <a:schemeClr val="accent5">
                        <a:lumMod val="10000"/>
                      </a:schemeClr>
                    </a:solidFill>
                  </a:rPr>
                  <a:t>Amgen Inc. </a:t>
                </a:r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is </a:t>
                </a:r>
                <a:r>
                  <a:rPr lang="en-US" sz="1000" dirty="0">
                    <a:solidFill>
                      <a:schemeClr val="accent5">
                        <a:lumMod val="10000"/>
                      </a:schemeClr>
                    </a:solidFill>
                  </a:rPr>
                  <a:t>the owner of numerous patents directed to the production of </a:t>
                </a:r>
                <a:r>
                  <a:rPr lang="en-US" sz="1000" i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erythropoietin ("EPO"), </a:t>
                </a:r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…alleging </a:t>
                </a:r>
                <a:r>
                  <a:rPr lang="en-US" sz="1000" dirty="0">
                    <a:solidFill>
                      <a:schemeClr val="accent5">
                        <a:lumMod val="10000"/>
                      </a:schemeClr>
                    </a:solidFill>
                  </a:rPr>
                  <a:t>that TKT's Investigational New Drug Application ("INDA") infringed United States Patent Nos. </a:t>
                </a:r>
                <a:r>
                  <a:rPr lang="en-US" sz="1000" i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5,547,933; 5,618,698; </a:t>
                </a:r>
                <a:r>
                  <a:rPr lang="en-US" sz="1000" dirty="0">
                    <a:solidFill>
                      <a:schemeClr val="accent5">
                        <a:lumMod val="10000"/>
                      </a:schemeClr>
                    </a:solidFill>
                  </a:rPr>
                  <a:t>and </a:t>
                </a:r>
                <a:r>
                  <a:rPr lang="en-US" sz="1000" i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5,621,080.</a:t>
                </a:r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 </a:t>
                </a:r>
                <a:r>
                  <a:rPr lang="en-US" sz="1000" dirty="0">
                    <a:solidFill>
                      <a:schemeClr val="accent5">
                        <a:lumMod val="10000"/>
                      </a:schemeClr>
                    </a:solidFill>
                  </a:rPr>
                  <a:t>The complaint was amended in October 1999 to include United States Patent Nos. </a:t>
                </a:r>
                <a:r>
                  <a:rPr lang="en-US" sz="1000" i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5,756,349 and 5,955,422, </a:t>
                </a:r>
                <a:r>
                  <a:rPr lang="en-US" sz="1000" dirty="0">
                    <a:solidFill>
                      <a:schemeClr val="accent5">
                        <a:lumMod val="10000"/>
                      </a:schemeClr>
                    </a:solidFill>
                  </a:rPr>
                  <a:t>which issued after suit was filed.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7162800" y="2590800"/>
                <a:ext cx="2590800" cy="1905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 u="sng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FILE WRAPPER</a:t>
                </a:r>
                <a:endParaRPr lang="en-US" sz="1000" b="1" dirty="0" smtClean="0">
                  <a:solidFill>
                    <a:schemeClr val="accent5">
                      <a:lumMod val="10000"/>
                    </a:schemeClr>
                  </a:solidFill>
                </a:endParaRPr>
              </a:p>
              <a:p>
                <a:pPr algn="ctr"/>
                <a:r>
                  <a:rPr lang="en-US" sz="1000" b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U.S. Patent 5,955,422</a:t>
                </a:r>
              </a:p>
              <a:p>
                <a:pPr algn="ctr"/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…</a:t>
                </a:r>
              </a:p>
              <a:p>
                <a:endParaRPr lang="en-US" sz="1000" dirty="0" smtClean="0">
                  <a:solidFill>
                    <a:schemeClr val="accent5">
                      <a:lumMod val="10000"/>
                    </a:schemeClr>
                  </a:solidFill>
                </a:endParaRPr>
              </a:p>
              <a:p>
                <a:pPr algn="just"/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Claims </a:t>
                </a:r>
                <a:r>
                  <a:rPr lang="en-US" sz="1000" dirty="0">
                    <a:solidFill>
                      <a:schemeClr val="accent5">
                        <a:lumMod val="10000"/>
                      </a:schemeClr>
                    </a:solidFill>
                  </a:rPr>
                  <a:t>61-63 are rejected under </a:t>
                </a:r>
                <a:r>
                  <a:rPr lang="en-US" sz="1000" i="1" dirty="0">
                    <a:solidFill>
                      <a:schemeClr val="accent5">
                        <a:lumMod val="10000"/>
                      </a:schemeClr>
                    </a:solidFill>
                  </a:rPr>
                  <a:t>35 U.S.C. § 103</a:t>
                </a:r>
                <a:r>
                  <a:rPr lang="en-US" sz="1000" dirty="0">
                    <a:solidFill>
                      <a:schemeClr val="accent5">
                        <a:lumMod val="10000"/>
                      </a:schemeClr>
                    </a:solidFill>
                  </a:rPr>
                  <a:t> as being unpatentable over any one of </a:t>
                </a:r>
                <a:r>
                  <a:rPr lang="en-US" sz="1000" b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Miyake et </a:t>
                </a:r>
                <a:r>
                  <a:rPr lang="en-US" sz="1000" b="1" dirty="0">
                    <a:solidFill>
                      <a:schemeClr val="accent5">
                        <a:lumMod val="10000"/>
                      </a:schemeClr>
                    </a:solidFill>
                  </a:rPr>
                  <a:t>al., 1977 </a:t>
                </a:r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(R) </a:t>
                </a:r>
              </a:p>
              <a:p>
                <a:pPr algn="ctr"/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…</a:t>
                </a:r>
              </a:p>
              <a:p>
                <a:pPr algn="just"/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In </a:t>
                </a:r>
                <a:r>
                  <a:rPr lang="en-US" sz="1000" dirty="0">
                    <a:solidFill>
                      <a:schemeClr val="accent5">
                        <a:lumMod val="10000"/>
                      </a:schemeClr>
                    </a:solidFill>
                  </a:rPr>
                  <a:t>accordance with the provisions of </a:t>
                </a:r>
                <a:r>
                  <a:rPr lang="en-US" sz="1000" i="1" dirty="0">
                    <a:solidFill>
                      <a:schemeClr val="accent5">
                        <a:lumMod val="10000"/>
                      </a:schemeClr>
                    </a:solidFill>
                  </a:rPr>
                  <a:t>37 C.F.R. §</a:t>
                </a:r>
                <a:r>
                  <a:rPr lang="en-US" sz="1000" i="1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1.607</a:t>
                </a:r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, the </a:t>
                </a:r>
                <a:r>
                  <a:rPr lang="en-US" sz="1000" dirty="0">
                    <a:solidFill>
                      <a:schemeClr val="accent5">
                        <a:lumMod val="10000"/>
                      </a:schemeClr>
                    </a:solidFill>
                  </a:rPr>
                  <a:t>present continuation is being filed for the purpose </a:t>
                </a:r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of</a:t>
                </a:r>
              </a:p>
              <a:p>
                <a:pPr algn="ctr"/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</a:rPr>
                  <a:t>…</a:t>
                </a:r>
                <a:endParaRPr lang="en-US" sz="1000" dirty="0">
                  <a:solidFill>
                    <a:schemeClr val="accent5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957967" y="2514600"/>
                <a:ext cx="3124200" cy="228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 dirty="0" smtClean="0">
                    <a:solidFill>
                      <a:schemeClr val="accent5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Publication Database</a:t>
                </a:r>
                <a:endParaRPr lang="en-US" sz="1000" b="1" dirty="0">
                  <a:solidFill>
                    <a:schemeClr val="accent5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957967" y="1828800"/>
                <a:ext cx="3124200" cy="609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 u="sng" dirty="0">
                    <a:solidFill>
                      <a:schemeClr val="accent5">
                        <a:lumMod val="10000"/>
                      </a:schemeClr>
                    </a:solidFill>
                  </a:rPr>
                  <a:t>REGULATIONS:</a:t>
                </a:r>
              </a:p>
              <a:p>
                <a:pPr algn="ctr"/>
                <a:r>
                  <a:rPr lang="en-US" sz="1000" dirty="0">
                    <a:solidFill>
                      <a:schemeClr val="accent5">
                        <a:lumMod val="10000"/>
                      </a:schemeClr>
                    </a:solidFill>
                  </a:rPr>
                  <a:t>U.S. Code Title 35, C. F. R Title 37,  M. P. E. P. </a:t>
                </a:r>
                <a:r>
                  <a:rPr lang="en-US" sz="1000" dirty="0" smtClean="0">
                    <a:solidFill>
                      <a:schemeClr val="accent5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…</a:t>
                </a:r>
                <a:endParaRPr lang="en-US" sz="1000" dirty="0">
                  <a:solidFill>
                    <a:schemeClr val="accent5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5" name="Straight Arrow Connector 4"/>
            <p:cNvCxnSpPr/>
            <p:nvPr/>
          </p:nvCxnSpPr>
          <p:spPr>
            <a:xfrm>
              <a:off x="1066800" y="2514600"/>
              <a:ext cx="3269342" cy="2133600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2380343" y="3276600"/>
              <a:ext cx="2714171" cy="711511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304800" y="4648200"/>
              <a:ext cx="2971800" cy="6096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b="1" u="sng" dirty="0" smtClean="0">
                  <a:solidFill>
                    <a:schemeClr val="accent5">
                      <a:lumMod val="10000"/>
                    </a:schemeClr>
                  </a:solidFill>
                </a:rPr>
                <a:t>BIOPORTAL: DOMAIN KNOWLEDGE</a:t>
              </a:r>
              <a:endParaRPr lang="en-US" sz="1000" b="1" u="sng" dirty="0">
                <a:solidFill>
                  <a:schemeClr val="accent5">
                    <a:lumMod val="10000"/>
                  </a:schemeClr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0">
              <a:off x="709774" y="4043663"/>
              <a:ext cx="1297459" cy="127794"/>
            </a:xfrm>
            <a:prstGeom prst="straightConnector1">
              <a:avLst/>
            </a:prstGeom>
            <a:ln w="25400">
              <a:solidFill>
                <a:schemeClr val="tx2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 flipV="1">
              <a:off x="2667001" y="4323803"/>
              <a:ext cx="1389742" cy="562232"/>
            </a:xfrm>
            <a:prstGeom prst="straightConnector1">
              <a:avLst/>
            </a:prstGeom>
            <a:ln w="25400">
              <a:solidFill>
                <a:schemeClr val="tx2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800000">
              <a:off x="6248402" y="2133600"/>
              <a:ext cx="2119085" cy="1078095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0800000">
              <a:off x="6248402" y="2590802"/>
              <a:ext cx="1400627" cy="929813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Arc 11"/>
            <p:cNvSpPr/>
            <p:nvPr/>
          </p:nvSpPr>
          <p:spPr>
            <a:xfrm rot="7560747">
              <a:off x="5784234" y="3552726"/>
              <a:ext cx="2057400" cy="1219200"/>
            </a:xfrm>
            <a:prstGeom prst="arc">
              <a:avLst/>
            </a:prstGeom>
            <a:ln w="25400"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accent5">
                    <a:lumMod val="10000"/>
                  </a:schemeClr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930929" y="228600"/>
            <a:ext cx="36503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Cross-Referencing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1D1A9-7984-433E-920D-F3A5C54F86D9}" type="datetime1">
              <a:rPr lang="en-US" sz="1800" smtClean="0">
                <a:solidFill>
                  <a:srgbClr val="545472"/>
                </a:solidFill>
              </a:rPr>
              <a:t>4/13/2012</a:t>
            </a:fld>
            <a:endParaRPr lang="en-US" sz="1800">
              <a:solidFill>
                <a:srgbClr val="545472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58F-4FEE-464A-948E-BFF30B82A62E}" type="slidenum">
              <a:rPr lang="en-US" sz="1800" smtClean="0">
                <a:solidFill>
                  <a:srgbClr val="545472"/>
                </a:solidFill>
              </a:rPr>
              <a:pPr/>
              <a:t>7</a:t>
            </a:fld>
            <a:endParaRPr lang="en-US" sz="1800">
              <a:solidFill>
                <a:srgbClr val="54547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9057" y="5657612"/>
            <a:ext cx="37463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Solution: Patent System Ontology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0160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30929" y="228600"/>
            <a:ext cx="3719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Domain Terminology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Lucida Sans Unicod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1143000"/>
            <a:ext cx="6019800" cy="480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/>
            <a:endPara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PMID: 12897095</a:t>
            </a:r>
          </a:p>
          <a:p>
            <a:pPr algn="just" fontAlgn="base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Regional 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variability in the incidence of 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Times New Roman" pitchFamily="18" charset="0"/>
                <a:cs typeface="Times New Roman" pitchFamily="18" charset="0"/>
              </a:rPr>
              <a:t>end-stage renal disease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an epidemiological approach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fontAlgn="base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Regional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variability in the incidence of 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Times New Roman" pitchFamily="18" charset="0"/>
                <a:cs typeface="Times New Roman" pitchFamily="18" charset="0"/>
              </a:rPr>
              <a:t>end-stage renal disease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Times New Roman" pitchFamily="18" charset="0"/>
                <a:cs typeface="Times New Roman" pitchFamily="18" charset="0"/>
              </a:rPr>
              <a:t>ESRD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Austria is reported. Our aim was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….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 rates in the state of </a:t>
            </a:r>
            <a:r>
              <a:rPr lang="en-US" sz="1400" i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Times New Roman" pitchFamily="18" charset="0"/>
                <a:cs typeface="Times New Roman" pitchFamily="18" charset="0"/>
              </a:rPr>
              <a:t>Tyrol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en-US" sz="14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</a:p>
          <a:p>
            <a:pPr algn="just" fontAlgn="base"/>
            <a:r>
              <a:rPr lang="en-US" b="1" i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Times New Roman" pitchFamily="18" charset="0"/>
                <a:cs typeface="Times New Roman" pitchFamily="18" charset="0"/>
              </a:rPr>
              <a:t>ESRD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incidence data were obtained from …. </a:t>
            </a:r>
          </a:p>
          <a:p>
            <a:pPr algn="just" fontAlgn="base"/>
            <a:r>
              <a:rPr lang="en-US" sz="1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1400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Between 1995 and 1999, 4811 new cases of 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Times New Roman" pitchFamily="18" charset="0"/>
                <a:cs typeface="Times New Roman" pitchFamily="18" charset="0"/>
              </a:rPr>
              <a:t>ESRD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were recorded; the state of 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Times New Roman" pitchFamily="18" charset="0"/>
                <a:cs typeface="Times New Roman" pitchFamily="18" charset="0"/>
              </a:rPr>
              <a:t>Tyrol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(T)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….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incidence of 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Times New Roman" pitchFamily="18" charset="0"/>
                <a:cs typeface="Times New Roman" pitchFamily="18" charset="0"/>
              </a:rPr>
              <a:t>ESRD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patients with </a:t>
            </a:r>
            <a:r>
              <a:rPr lang="en-US" b="1" i="1" u="sng" dirty="0">
                <a:solidFill>
                  <a:schemeClr val="tx2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Times New Roman" pitchFamily="18" charset="0"/>
                <a:cs typeface="Times New Roman" pitchFamily="18" charset="0"/>
              </a:rPr>
              <a:t>type 2 diabetes mellitus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….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difference in the overall 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Times New Roman" pitchFamily="18" charset="0"/>
                <a:cs typeface="Times New Roman" pitchFamily="18" charset="0"/>
              </a:rPr>
              <a:t>ESRD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incidence …. prevalence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i="1" u="sng" dirty="0">
                <a:solidFill>
                  <a:schemeClr val="tx2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 highly significant correlation was found between 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Times New Roman" pitchFamily="18" charset="0"/>
                <a:cs typeface="Times New Roman" pitchFamily="18" charset="0"/>
              </a:rPr>
              <a:t>ESRD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incidence and </a:t>
            </a:r>
            <a:r>
              <a:rPr lang="en-US" b="1" i="1" u="sng" dirty="0">
                <a:solidFill>
                  <a:schemeClr val="tx2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en-US" sz="1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1400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variability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Times New Roman" pitchFamily="18" charset="0"/>
                <a:cs typeface="Times New Roman" pitchFamily="18" charset="0"/>
              </a:rPr>
              <a:t>ESRD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incidence in Austria is explained mainly by regional differences in </a:t>
            </a:r>
            <a:r>
              <a:rPr lang="en-US" b="1" i="1" u="sng" dirty="0">
                <a:solidFill>
                  <a:schemeClr val="tx2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Times New Roman" pitchFamily="18" charset="0"/>
                <a:cs typeface="Times New Roman" pitchFamily="18" charset="0"/>
              </a:rPr>
              <a:t>DM-2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Data from similar studies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…. allocation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Times New Roman" pitchFamily="18" charset="0"/>
                <a:cs typeface="Times New Roman" pitchFamily="18" charset="0"/>
              </a:rPr>
              <a:t>ESRD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</a:p>
          <a:p>
            <a:pPr algn="just" fontAlgn="base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FBDC-8C71-4910-9AFA-66F90740FA30}" type="datetime1">
              <a:rPr lang="en-US" sz="1800" smtClean="0"/>
              <a:t>4/13/2012</a:t>
            </a:fld>
            <a:endParaRPr lang="en-US" sz="18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4AC0-9360-411E-9845-20623536764B}" type="slidenum">
              <a:rPr lang="en-US" sz="1800" smtClean="0"/>
              <a:t>8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0985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30929" y="228600"/>
            <a:ext cx="34533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Domain Ontologies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Lucida Sans Unicode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583866" y="1861810"/>
            <a:ext cx="1426534" cy="34051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>
            <a:normAutofit lnSpcReduction="10000"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Diseases, Manifestations or …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594498" y="2395210"/>
            <a:ext cx="1415902" cy="39200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Urological and Male Genital Diseases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594498" y="3004810"/>
            <a:ext cx="1415902" cy="40711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Urological Diseases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604510" y="3614410"/>
            <a:ext cx="1405890" cy="40711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Kidney Diseases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594498" y="4224010"/>
            <a:ext cx="1415902" cy="39163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Renal Insufficiency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707566" y="4800600"/>
            <a:ext cx="1312234" cy="3792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Renal Insufficiency, Chronic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019800" y="5189568"/>
            <a:ext cx="990600" cy="40604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Kidney Failure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902430" y="5350968"/>
            <a:ext cx="1143000" cy="39704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Kidney Failure, Chronic</a:t>
            </a:r>
          </a:p>
        </p:txBody>
      </p:sp>
      <p:cxnSp>
        <p:nvCxnSpPr>
          <p:cNvPr id="14" name="Straight Arrow Connector 13"/>
          <p:cNvCxnSpPr>
            <a:stCxn id="7" idx="0"/>
            <a:endCxn id="6" idx="2"/>
          </p:cNvCxnSpPr>
          <p:nvPr/>
        </p:nvCxnSpPr>
        <p:spPr>
          <a:xfrm flipH="1" flipV="1">
            <a:off x="6297133" y="2202329"/>
            <a:ext cx="5316" cy="192881"/>
          </a:xfrm>
          <a:prstGeom prst="straightConnector1">
            <a:avLst/>
          </a:prstGeom>
          <a:ln>
            <a:tailEnd type="stealth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0"/>
            <a:endCxn id="7" idx="2"/>
          </p:cNvCxnSpPr>
          <p:nvPr/>
        </p:nvCxnSpPr>
        <p:spPr>
          <a:xfrm flipV="1">
            <a:off x="6302449" y="2787216"/>
            <a:ext cx="0" cy="217594"/>
          </a:xfrm>
          <a:prstGeom prst="straightConnector1">
            <a:avLst/>
          </a:prstGeom>
          <a:ln>
            <a:tailEnd type="stealth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0"/>
            <a:endCxn id="8" idx="2"/>
          </p:cNvCxnSpPr>
          <p:nvPr/>
        </p:nvCxnSpPr>
        <p:spPr>
          <a:xfrm flipH="1" flipV="1">
            <a:off x="6302449" y="3411926"/>
            <a:ext cx="5006" cy="202484"/>
          </a:xfrm>
          <a:prstGeom prst="straightConnector1">
            <a:avLst/>
          </a:prstGeom>
          <a:ln>
            <a:tailEnd type="stealth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0"/>
            <a:endCxn id="9" idx="2"/>
          </p:cNvCxnSpPr>
          <p:nvPr/>
        </p:nvCxnSpPr>
        <p:spPr>
          <a:xfrm flipV="1">
            <a:off x="6302449" y="4021526"/>
            <a:ext cx="5006" cy="202484"/>
          </a:xfrm>
          <a:prstGeom prst="straightConnector1">
            <a:avLst/>
          </a:prstGeom>
          <a:ln>
            <a:tailEnd type="stealth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0"/>
            <a:endCxn id="10" idx="2"/>
          </p:cNvCxnSpPr>
          <p:nvPr/>
        </p:nvCxnSpPr>
        <p:spPr>
          <a:xfrm flipV="1">
            <a:off x="5363683" y="4615643"/>
            <a:ext cx="938766" cy="184957"/>
          </a:xfrm>
          <a:prstGeom prst="straightConnector1">
            <a:avLst/>
          </a:prstGeom>
          <a:ln>
            <a:tailEnd type="stealth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0"/>
            <a:endCxn id="10" idx="2"/>
          </p:cNvCxnSpPr>
          <p:nvPr/>
        </p:nvCxnSpPr>
        <p:spPr>
          <a:xfrm flipH="1" flipV="1">
            <a:off x="6302449" y="4615643"/>
            <a:ext cx="212651" cy="573925"/>
          </a:xfrm>
          <a:prstGeom prst="straightConnector1">
            <a:avLst/>
          </a:prstGeom>
          <a:ln>
            <a:tailEnd type="stealth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3"/>
            <a:endCxn id="12" idx="1"/>
          </p:cNvCxnSpPr>
          <p:nvPr/>
        </p:nvCxnSpPr>
        <p:spPr>
          <a:xfrm flipV="1">
            <a:off x="4045430" y="5392589"/>
            <a:ext cx="1974370" cy="156900"/>
          </a:xfrm>
          <a:prstGeom prst="straightConnector1">
            <a:avLst/>
          </a:prstGeom>
          <a:ln>
            <a:tailEnd type="stealth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3"/>
            <a:endCxn id="11" idx="2"/>
          </p:cNvCxnSpPr>
          <p:nvPr/>
        </p:nvCxnSpPr>
        <p:spPr>
          <a:xfrm flipV="1">
            <a:off x="4045430" y="5179828"/>
            <a:ext cx="1318253" cy="369661"/>
          </a:xfrm>
          <a:prstGeom prst="straightConnector1">
            <a:avLst/>
          </a:prstGeom>
          <a:ln>
            <a:tailEnd type="stealth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209800" y="1859014"/>
            <a:ext cx="2750030" cy="2866498"/>
          </a:xfrm>
          <a:prstGeom prst="rect">
            <a:avLst/>
          </a:prstGeom>
          <a:gradFill flip="none" rotWithShape="1">
            <a:gsLst>
              <a:gs pos="100000">
                <a:schemeClr val="dk2">
                  <a:tint val="80000"/>
                  <a:satMod val="300000"/>
                  <a:alpha val="32000"/>
                </a:schemeClr>
              </a:gs>
              <a:gs pos="45000">
                <a:schemeClr val="bg1"/>
              </a:gs>
            </a:gsLst>
            <a:path path="rect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Up Arrow 22"/>
          <p:cNvSpPr/>
          <p:nvPr/>
        </p:nvSpPr>
        <p:spPr>
          <a:xfrm>
            <a:off x="3359630" y="4909810"/>
            <a:ext cx="247650" cy="301256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416004"/>
              </p:ext>
            </p:extLst>
          </p:nvPr>
        </p:nvGraphicFramePr>
        <p:xfrm>
          <a:off x="2369888" y="1938010"/>
          <a:ext cx="2513742" cy="2682240"/>
        </p:xfrm>
        <a:graphic>
          <a:graphicData uri="http://schemas.openxmlformats.org/drawingml/2006/table">
            <a:tbl>
              <a:tblPr/>
              <a:tblGrid>
                <a:gridCol w="987898"/>
                <a:gridCol w="1525844"/>
              </a:tblGrid>
              <a:tr h="10811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Preferred Name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Kidney Failure, Chronic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3763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Synonyms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End Stage Kidney Disease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Renal Disease, End Stage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Renal Failure, End Stage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Kidney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Disease, Chronic</a:t>
                      </a:r>
                    </a:p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Renal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Failure, Chronic</a:t>
                      </a:r>
                    </a:p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End-Stage Kidney Disease</a:t>
                      </a:r>
                    </a:p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ESRD</a:t>
                      </a:r>
                    </a:p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Renal Disease, End-Stage</a:t>
                      </a:r>
                    </a:p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Renal Failure, End-Stage</a:t>
                      </a:r>
                    </a:p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Chronic Kidney Failure</a:t>
                      </a:r>
                    </a:p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Chronic Renal Failure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811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C3678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AFA"/>
                    </a:solidFill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754836" y="1295400"/>
            <a:ext cx="17315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u="sng" dirty="0" smtClean="0">
                <a:latin typeface="Times New Roman" pitchFamily="18" charset="0"/>
                <a:cs typeface="Times New Roman" pitchFamily="18" charset="0"/>
              </a:rPr>
              <a:t>National Drug File (NDF)</a:t>
            </a:r>
            <a:endParaRPr lang="en-US" sz="11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B166-4934-47B8-89BB-5E3FB4D15F3F}" type="datetime1">
              <a:rPr lang="en-US" sz="1800" smtClean="0"/>
              <a:t>4/13/2012</a:t>
            </a:fld>
            <a:endParaRPr lang="en-US" sz="180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4AC0-9360-411E-9845-20623536764B}" type="slidenum">
              <a:rPr lang="en-US" sz="1800" smtClean="0"/>
              <a:t>9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25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542</Words>
  <Application>Microsoft Office PowerPoint</Application>
  <PresentationFormat>On-screen Show (4:3)</PresentationFormat>
  <Paragraphs>184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Information Retrieval Across Multiple Information Sources using a Knowledge-Based Methodology</vt:lpstr>
      <vt:lpstr>Problem Statement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Demo?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Knowledge-Based Patent-Related Information Retrieval Tool</dc:title>
  <dc:creator>Sid</dc:creator>
  <cp:lastModifiedBy>Sid</cp:lastModifiedBy>
  <cp:revision>30</cp:revision>
  <cp:lastPrinted>2012-04-11T17:15:12Z</cp:lastPrinted>
  <dcterms:created xsi:type="dcterms:W3CDTF">2012-04-11T06:06:47Z</dcterms:created>
  <dcterms:modified xsi:type="dcterms:W3CDTF">2012-04-13T17:34:21Z</dcterms:modified>
</cp:coreProperties>
</file>